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36"/>
  </p:notesMasterIdLst>
  <p:sldIdLst>
    <p:sldId id="258" r:id="rId3"/>
    <p:sldId id="314" r:id="rId4"/>
    <p:sldId id="262" r:id="rId5"/>
    <p:sldId id="353" r:id="rId6"/>
    <p:sldId id="370" r:id="rId7"/>
    <p:sldId id="371" r:id="rId8"/>
    <p:sldId id="372" r:id="rId9"/>
    <p:sldId id="373" r:id="rId10"/>
    <p:sldId id="374" r:id="rId11"/>
    <p:sldId id="326" r:id="rId12"/>
    <p:sldId id="316" r:id="rId13"/>
    <p:sldId id="318" r:id="rId14"/>
    <p:sldId id="322" r:id="rId15"/>
    <p:sldId id="319" r:id="rId16"/>
    <p:sldId id="321" r:id="rId17"/>
    <p:sldId id="362" r:id="rId18"/>
    <p:sldId id="375" r:id="rId19"/>
    <p:sldId id="376" r:id="rId20"/>
    <p:sldId id="365" r:id="rId21"/>
    <p:sldId id="364" r:id="rId22"/>
    <p:sldId id="377" r:id="rId23"/>
    <p:sldId id="378" r:id="rId24"/>
    <p:sldId id="379" r:id="rId25"/>
    <p:sldId id="384" r:id="rId26"/>
    <p:sldId id="328" r:id="rId27"/>
    <p:sldId id="354" r:id="rId28"/>
    <p:sldId id="332" r:id="rId29"/>
    <p:sldId id="380" r:id="rId30"/>
    <p:sldId id="331" r:id="rId31"/>
    <p:sldId id="334" r:id="rId32"/>
    <p:sldId id="382" r:id="rId33"/>
    <p:sldId id="381" r:id="rId34"/>
    <p:sldId id="383" r:id="rId35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222" autoAdjust="0"/>
  </p:normalViewPr>
  <p:slideViewPr>
    <p:cSldViewPr>
      <p:cViewPr>
        <p:scale>
          <a:sx n="120" d="100"/>
          <a:sy n="120" d="100"/>
        </p:scale>
        <p:origin x="-656" y="-176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0.png>
</file>

<file path=ppt/media/image21.png>
</file>

<file path=ppt/media/image22.png>
</file>

<file path=ppt/media/image23.png>
</file>

<file path=ppt/media/image2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7/21/14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This is pretty high level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Q: what kinds of tools &amp;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techniques do you think this means? (subject of this course…”useful” depends on the particular problem)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  <a:sym typeface="Wingdings"/>
              </a:rPr>
              <a:t>in general, DS is used to make intelligent decisions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(frequently to satisfy business requirements)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Q: does anyone know of any examples?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Combines math, computing, problem solving skills, communication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Practical subject, not very formal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/rigorous.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Problem solving skills are key!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Scientific = math &amp; computing as above…practical = important to biz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etc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)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Not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a rigid, axiomatic discipline…lots of stuff is new &amp; still-evolving.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</a:p>
          <a:p>
            <a:r>
              <a:rPr lang="en-US" dirty="0" smtClean="0"/>
              <a:t>discuss student backgrounds</a:t>
            </a:r>
          </a:p>
          <a:p>
            <a:r>
              <a:rPr lang="en-US" dirty="0" smtClean="0"/>
              <a:t>discuss reasons for interest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Q: what</a:t>
            </a:r>
            <a:r>
              <a:rPr lang="en-US" baseline="0" dirty="0" smtClean="0"/>
              <a:t> could go wrong in the danger zone?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</a:p>
          <a:p>
            <a:endParaRPr lang="en-US" dirty="0" smtClean="0"/>
          </a:p>
          <a:p>
            <a:r>
              <a:rPr lang="en-US" dirty="0" smtClean="0"/>
              <a:t>So what does data science look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~45 min?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L</a:t>
            </a:r>
            <a:r>
              <a:rPr lang="en-US" baseline="0" dirty="0" smtClean="0"/>
              <a:t>et’s </a:t>
            </a:r>
            <a:r>
              <a:rPr lang="en-US" dirty="0" smtClean="0"/>
              <a:t>do some </a:t>
            </a:r>
            <a:r>
              <a:rPr lang="en-US" dirty="0" err="1" smtClean="0"/>
              <a:t>warmups</a:t>
            </a:r>
            <a:r>
              <a:rPr lang="en-US" baseline="0" dirty="0" smtClean="0"/>
              <a:t> before we start hacking at our first dataset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These are some initial very *practical* command line tools…we will be using these regularly &amp; seeing many more as the course progresses (discuss why to do this before loading into R/Python)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any of these unfamiliar? Can you think of any other important basic tools?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who has heard of/used vim,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emacs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gnuplot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numpy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scipy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/pandas, homebrew,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tmux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julia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? Just (to get an idea of the pace of the class)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png"/><Relationship Id="rId12" Type="http://schemas.openxmlformats.org/officeDocument/2006/relationships/image" Target="../media/image15.png"/><Relationship Id="rId13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1: Introduction and Tools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What is data science?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217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225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6814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 rapidly growing field.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964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76337" y="1181100"/>
            <a:ext cx="6591546" cy="3688365"/>
            <a:chOff x="403527" y="1632941"/>
            <a:chExt cx="8572746" cy="499049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" y="1632941"/>
              <a:ext cx="2623606" cy="1188048"/>
            </a:xfrm>
            <a:prstGeom prst="rect">
              <a:avLst/>
            </a:prstGeom>
          </p:spPr>
        </p:pic>
        <p:pic>
          <p:nvPicPr>
            <p:cNvPr id="10" name="Picture 9" descr="v65oai7fxn47qv9nectx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199" y="3543595"/>
              <a:ext cx="1713639" cy="171363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49163" y="1632941"/>
              <a:ext cx="2264730" cy="108862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20670" y="2845527"/>
              <a:ext cx="3555603" cy="105577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46752" y="2962074"/>
              <a:ext cx="3062544" cy="1189724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92966" y="1632941"/>
              <a:ext cx="3337263" cy="108862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632687" y="5267459"/>
              <a:ext cx="2986807" cy="1355974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119539" y="4020097"/>
              <a:ext cx="2433477" cy="136274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03527" y="5419809"/>
              <a:ext cx="2141278" cy="120362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90173" y="5598498"/>
              <a:ext cx="3086100" cy="10160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517431" y="4151798"/>
              <a:ext cx="3372742" cy="936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33401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Recommending products on </a:t>
            </a:r>
            <a:r>
              <a:rPr lang="en-US" sz="1800" dirty="0" err="1" smtClean="0"/>
              <a:t>amazon.com</a:t>
            </a: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Identifying fraudulent credit card transactions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Recommending new musical </a:t>
            </a:r>
            <a:r>
              <a:rPr lang="en-US" sz="1800" dirty="0" smtClean="0"/>
              <a:t>artists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Prioritize emergency calls in </a:t>
            </a:r>
            <a:r>
              <a:rPr lang="en-US" sz="1800" dirty="0" smtClean="0"/>
              <a:t>Seattle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Many more!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i="1" dirty="0" smtClean="0"/>
              <a:t>Collaboration in the open-source arena:  The </a:t>
            </a:r>
            <a:r>
              <a:rPr lang="en-US" sz="1800" i="1" dirty="0" err="1" smtClean="0"/>
              <a:t>WebKit</a:t>
            </a:r>
            <a:r>
              <a:rPr lang="en-US" sz="1800" i="1" dirty="0" smtClean="0"/>
              <a:t> case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3062458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37" y="1028700"/>
            <a:ext cx="5354637" cy="391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Application Presentations!</a:t>
            </a:r>
          </a:p>
          <a:p>
            <a:pPr marL="285750" indent="-285750" algn="l">
              <a:buFont typeface="Arial"/>
              <a:buChar char="•"/>
            </a:pP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https://</a:t>
            </a:r>
            <a:r>
              <a:rPr lang="en-US" sz="1800" dirty="0" smtClean="0"/>
              <a:t>gadsdc2.hackpad.com</a:t>
            </a:r>
            <a:r>
              <a:rPr lang="en-US" sz="18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00137" y="13335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/>
              <a:t>Statistical and machine learning </a:t>
            </a:r>
            <a:r>
              <a:rPr lang="en-US" sz="1800" dirty="0" smtClean="0"/>
              <a:t>knowledge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Engineering </a:t>
            </a:r>
            <a:r>
              <a:rPr lang="en-US" sz="1800" dirty="0" smtClean="0"/>
              <a:t>experience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Academic </a:t>
            </a:r>
            <a:r>
              <a:rPr lang="en-US" sz="1800" dirty="0" smtClean="0"/>
              <a:t>curiosity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Product </a:t>
            </a:r>
            <a:r>
              <a:rPr lang="en-US" sz="1800" dirty="0" smtClean="0"/>
              <a:t>sense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Storytelling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Cleverness</a:t>
            </a:r>
          </a:p>
        </p:txBody>
      </p:sp>
    </p:spTree>
    <p:extLst>
      <p:ext uri="{BB962C8B-B14F-4D97-AF65-F5344CB8AC3E}">
        <p14:creationId xmlns:p14="http://schemas.microsoft.com/office/powerpoint/2010/main" val="18929396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WELCOME!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084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894" y="1181100"/>
            <a:ext cx="7950243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17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8795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1250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  <p:grpSp>
        <p:nvGrpSpPr>
          <p:cNvPr id="11" name="Group 26"/>
          <p:cNvGrpSpPr>
            <a:grpSpLocks/>
          </p:cNvGrpSpPr>
          <p:nvPr/>
        </p:nvGrpSpPr>
        <p:grpSpPr bwMode="auto">
          <a:xfrm>
            <a:off x="6967537" y="3162300"/>
            <a:ext cx="1463675" cy="1463675"/>
            <a:chOff x="0" y="0"/>
            <a:chExt cx="1280" cy="1280"/>
          </a:xfrm>
        </p:grpSpPr>
        <p:pic>
          <p:nvPicPr>
            <p:cNvPr id="12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ANOTHER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4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  <p:sp>
        <p:nvSpPr>
          <p:cNvPr id="20" name="Rectangle 25"/>
          <p:cNvSpPr>
            <a:spLocks/>
          </p:cNvSpPr>
          <p:nvPr/>
        </p:nvSpPr>
        <p:spPr bwMode="auto">
          <a:xfrm>
            <a:off x="7043737" y="3467100"/>
            <a:ext cx="1524000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  <a:p>
            <a:pPr algn="l">
              <a:lnSpc>
                <a:spcPts val="1150"/>
              </a:lnSpc>
            </a:pPr>
            <a:r>
              <a: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rPr>
              <a:t>Answer a question!</a:t>
            </a:r>
          </a:p>
        </p:txBody>
      </p:sp>
    </p:spTree>
    <p:extLst>
      <p:ext uri="{BB962C8B-B14F-4D97-AF65-F5344CB8AC3E}">
        <p14:creationId xmlns:p14="http://schemas.microsoft.com/office/powerpoint/2010/main" val="2229125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Buzzword break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337" y="1181100"/>
            <a:ext cx="7010400" cy="3505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11217" y="4928056"/>
            <a:ext cx="373692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800" i="1" dirty="0" smtClean="0">
                <a:latin typeface="+mn-lt"/>
              </a:rPr>
              <a:t>source</a:t>
            </a:r>
            <a:r>
              <a:rPr lang="en-US" sz="800" i="1" dirty="0">
                <a:latin typeface="+mn-lt"/>
              </a:rPr>
              <a:t>: http://</a:t>
            </a:r>
            <a:r>
              <a:rPr lang="en-US" sz="800" i="1" dirty="0" err="1">
                <a:latin typeface="+mn-lt"/>
              </a:rPr>
              <a:t>people.cs.umass.edu</a:t>
            </a:r>
            <a:r>
              <a:rPr lang="en-US" sz="800" i="1" dirty="0">
                <a:latin typeface="+mn-lt"/>
              </a:rPr>
              <a:t>/~</a:t>
            </a:r>
            <a:r>
              <a:rPr lang="en-US" sz="800" i="1" dirty="0" err="1">
                <a:latin typeface="+mn-lt"/>
              </a:rPr>
              <a:t>mcgregor</a:t>
            </a:r>
            <a:r>
              <a:rPr lang="en-US" sz="800" i="1" dirty="0">
                <a:latin typeface="+mn-lt"/>
              </a:rPr>
              <a:t>/</a:t>
            </a:r>
            <a:r>
              <a:rPr lang="en-US" sz="800" i="1" dirty="0" err="1">
                <a:latin typeface="+mn-lt"/>
              </a:rPr>
              <a:t>stocworkshop</a:t>
            </a:r>
            <a:r>
              <a:rPr lang="en-US" sz="800" i="1" dirty="0">
                <a:latin typeface="+mn-lt"/>
              </a:rPr>
              <a:t>/</a:t>
            </a:r>
            <a:r>
              <a:rPr lang="en-US" sz="800" i="1" dirty="0" err="1">
                <a:latin typeface="+mn-lt"/>
              </a:rPr>
              <a:t>langford.pdf</a:t>
            </a:r>
            <a:endParaRPr lang="en-US" sz="8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20820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science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819275"/>
            <a:ext cx="8534400" cy="1343025"/>
          </a:xfrm>
        </p:spPr>
        <p:txBody>
          <a:bodyPr/>
          <a:lstStyle/>
          <a:p>
            <a:r>
              <a:rPr lang="en-US" dirty="0"/>
              <a:t>1. Identify problem</a:t>
            </a:r>
          </a:p>
          <a:p>
            <a:r>
              <a:rPr lang="en-US" dirty="0"/>
              <a:t>2. Instrument data sources</a:t>
            </a:r>
          </a:p>
          <a:p>
            <a:r>
              <a:rPr lang="en-US" dirty="0"/>
              <a:t>3. Collect data</a:t>
            </a:r>
          </a:p>
          <a:p>
            <a:r>
              <a:rPr lang="en-US" dirty="0"/>
              <a:t>4. Prepare data (integrate, transform, clean, impute, filter, aggregate)</a:t>
            </a:r>
          </a:p>
          <a:p>
            <a:r>
              <a:rPr lang="en-US" dirty="0"/>
              <a:t>5. Build model</a:t>
            </a:r>
          </a:p>
          <a:p>
            <a:r>
              <a:rPr lang="en-US" dirty="0"/>
              <a:t>6. Evaluate model</a:t>
            </a:r>
          </a:p>
          <a:p>
            <a:r>
              <a:rPr lang="en-US" dirty="0"/>
              <a:t>7. Communicate results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1181100"/>
            <a:ext cx="5748356" cy="11144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rom Jeff </a:t>
            </a:r>
            <a:r>
              <a:rPr lang="en-US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Hammerbacher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762500"/>
            <a:ext cx="8458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/2012/01/20120117berkeley1.pdf</a:t>
            </a:r>
            <a:endParaRPr lang="en-US" dirty="0" smtClean="0"/>
          </a:p>
          <a:p>
            <a:pPr marL="0" indent="0">
              <a:buFont typeface="Lucida Grande"/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7427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1803400"/>
            <a:ext cx="7848600" cy="16510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261937" y="4533900"/>
            <a:ext cx="84582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benfry.com</a:t>
            </a:r>
            <a:r>
              <a:rPr lang="en-US" sz="800" i="1" dirty="0"/>
              <a:t>/</a:t>
            </a:r>
            <a:r>
              <a:rPr lang="en-US" sz="800" i="1" dirty="0" err="1"/>
              <a:t>phd</a:t>
            </a:r>
            <a:r>
              <a:rPr lang="en-US" sz="800" i="1" dirty="0"/>
              <a:t>/dissertation-110323c.pdf</a:t>
            </a:r>
            <a:endParaRPr lang="en-US" sz="800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7196137" y="3390900"/>
            <a:ext cx="1463675" cy="1463675"/>
            <a:chOff x="0" y="0"/>
            <a:chExt cx="1280" cy="1280"/>
          </a:xfrm>
        </p:grpSpPr>
        <p:pic>
          <p:nvPicPr>
            <p:cNvPr id="9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ALSO: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i="1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i="1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scale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9692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973465"/>
            <a:ext cx="6532563" cy="39414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1937" y="4762500"/>
            <a:ext cx="4679950" cy="3746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eaLnBrk="0" hangingPunct="0">
              <a:lnSpc>
                <a:spcPts val="2450"/>
              </a:lnSpc>
              <a:buSzPct val="69000"/>
            </a:pPr>
            <a:r>
              <a:rPr lang="en-US" sz="800" i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source: Phillip </a:t>
            </a:r>
            <a:r>
              <a:rPr lang="en-US" sz="800" i="1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Guo</a:t>
            </a:r>
            <a:r>
              <a:rPr lang="en-US" sz="800" i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 - BLOG@CACM Data Science Workflow: Overview and Challenge</a:t>
            </a:r>
          </a:p>
        </p:txBody>
      </p:sp>
    </p:spTree>
    <p:extLst>
      <p:ext uri="{BB962C8B-B14F-4D97-AF65-F5344CB8AC3E}">
        <p14:creationId xmlns:p14="http://schemas.microsoft.com/office/powerpoint/2010/main" val="9749136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IiI</a:t>
            </a:r>
            <a:r>
              <a:rPr lang="en-US" sz="7500" dirty="0" smtClean="0"/>
              <a:t>. working </a:t>
            </a:r>
            <a:r>
              <a:rPr lang="en-US" sz="5000" dirty="0" smtClean="0"/>
              <a:t>at the</a:t>
            </a:r>
            <a:br>
              <a:rPr lang="en-US" sz="5000" dirty="0" smtClean="0"/>
            </a:br>
            <a:r>
              <a:rPr lang="en-US" sz="7500" dirty="0" err="1" smtClean="0"/>
              <a:t>unix</a:t>
            </a:r>
            <a:r>
              <a:rPr lang="en-US" sz="7500" dirty="0" smtClean="0"/>
              <a:t> command line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15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Instructors: Aaron Schumacher, Kevin Markham,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Sinan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Ozdemir</a:t>
            </a: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gadsdc2.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hackpad.com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Course Times: 6:30pm-9:30pm, Mondays and Wednesdays (1776)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Homework / Projects</a:t>
            </a:r>
            <a:endParaRPr lang="en-US" sz="1800" b="0" cap="none" dirty="0">
              <a:latin typeface="+mn-lt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Logistics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working at the </a:t>
            </a:r>
            <a:r>
              <a:rPr lang="en-US" dirty="0" err="1" smtClean="0"/>
              <a:t>unix</a:t>
            </a:r>
            <a:r>
              <a:rPr lang="en-US" dirty="0" smtClean="0"/>
              <a:t> command line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17" name="Text Placeholder 11"/>
          <p:cNvSpPr txBox="1">
            <a:spLocks/>
          </p:cNvSpPr>
          <p:nvPr/>
        </p:nvSpPr>
        <p:spPr>
          <a:xfrm>
            <a:off x="4905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Key objectives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sp>
        <p:nvSpPr>
          <p:cNvPr id="18" name="Content Placeholder 12"/>
          <p:cNvSpPr>
            <a:spLocks noGrp="1"/>
          </p:cNvSpPr>
          <p:nvPr>
            <p:ph sz="half" idx="4294967295"/>
          </p:nvPr>
        </p:nvSpPr>
        <p:spPr bwMode="auto">
          <a:xfrm>
            <a:off x="490537" y="1771650"/>
            <a:ext cx="35814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Navigate the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filesystem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Create, move, copy, and delete files &amp; directories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View &amp; search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Edit &amp; interact with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Combine steps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Learn more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0" name="Content Placeholder 16"/>
          <p:cNvSpPr>
            <a:spLocks noGrp="1"/>
          </p:cNvSpPr>
          <p:nvPr>
            <p:ph sz="half" idx="4294967295"/>
          </p:nvPr>
        </p:nvSpPr>
        <p:spPr bwMode="auto">
          <a:xfrm>
            <a:off x="4322761" y="1784350"/>
            <a:ext cx="4016376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ls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cd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cat, touch, mv,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cp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mkdir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rmdir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head, tail, less, cat,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grep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vim,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tr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sort,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uniq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wc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pipe (|)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man, apropos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1" name="Text Placeholder 11"/>
          <p:cNvSpPr txBox="1">
            <a:spLocks/>
          </p:cNvSpPr>
          <p:nvPr/>
        </p:nvSpPr>
        <p:spPr>
          <a:xfrm>
            <a:off x="44529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tools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338137" y="1638300"/>
            <a:ext cx="3505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1" name="Straight Connector 30"/>
          <p:cNvCxnSpPr/>
          <p:nvPr/>
        </p:nvCxnSpPr>
        <p:spPr bwMode="auto">
          <a:xfrm>
            <a:off x="4376737" y="1638300"/>
            <a:ext cx="3810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33" name="Group 26"/>
          <p:cNvGrpSpPr>
            <a:grpSpLocks/>
          </p:cNvGrpSpPr>
          <p:nvPr/>
        </p:nvGrpSpPr>
        <p:grpSpPr bwMode="auto">
          <a:xfrm>
            <a:off x="7424737" y="3390900"/>
            <a:ext cx="1463675" cy="1463675"/>
            <a:chOff x="0" y="0"/>
            <a:chExt cx="1280" cy="1280"/>
          </a:xfrm>
        </p:grpSpPr>
        <p:pic>
          <p:nvPicPr>
            <p:cNvPr id="34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36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Being comfortable at the command line makes your life much easier!</a:t>
              </a: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21752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git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dirty="0" smtClean="0"/>
              <a:t> working </a:t>
            </a:r>
            <a:r>
              <a:rPr lang="en-US" dirty="0"/>
              <a:t>at the </a:t>
            </a:r>
            <a:r>
              <a:rPr lang="en-US" dirty="0" err="1"/>
              <a:t>unix</a:t>
            </a:r>
            <a:r>
              <a:rPr lang="en-US" dirty="0"/>
              <a:t> command line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2261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Line-oriented</a:t>
            </a:r>
            <a:br>
              <a:rPr lang="en-US" sz="7500" dirty="0" smtClean="0"/>
            </a:br>
            <a:r>
              <a:rPr lang="en-US" sz="7500" dirty="0" smtClean="0"/>
              <a:t>pipelines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dirty="0" smtClean="0"/>
              <a:t> working </a:t>
            </a:r>
            <a:r>
              <a:rPr lang="en-US" dirty="0"/>
              <a:t>at the </a:t>
            </a:r>
            <a:r>
              <a:rPr lang="en-US" dirty="0" err="1"/>
              <a:t>unix</a:t>
            </a:r>
            <a:r>
              <a:rPr lang="en-US" dirty="0"/>
              <a:t> command line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8287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922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Meta-intro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What is data science?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The Data mining workflow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Lab: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Working at the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unix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command line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/>
              <a:t>0</a:t>
            </a:r>
            <a:r>
              <a:rPr lang="en-US" sz="7500" dirty="0" smtClean="0"/>
              <a:t>. Meta-intro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for</a:t>
            </a:r>
            <a:br>
              <a:rPr lang="en-US" sz="7500" dirty="0" smtClean="0"/>
            </a:br>
            <a:r>
              <a:rPr lang="en-US" sz="7500" dirty="0" smtClean="0"/>
              <a:t>everyone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6667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a consequence of</a:t>
            </a:r>
            <a:br>
              <a:rPr lang="en-US" sz="7500" dirty="0" smtClean="0"/>
            </a:br>
            <a:r>
              <a:rPr lang="en-US" sz="7500" dirty="0" smtClean="0"/>
              <a:t>thinking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We are all students</a:t>
            </a:r>
            <a:br>
              <a:rPr lang="en-US" sz="7500" dirty="0" smtClean="0"/>
            </a:br>
            <a:r>
              <a:rPr lang="en-US" sz="7500" dirty="0"/>
              <a:t/>
            </a:r>
            <a:br>
              <a:rPr lang="en-US" sz="7500" dirty="0"/>
            </a:br>
            <a:r>
              <a:rPr lang="en-US" sz="7500" dirty="0" smtClean="0"/>
              <a:t>We are all teachers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Communicate</a:t>
            </a:r>
            <a:br>
              <a:rPr lang="en-US" sz="7500" dirty="0" smtClean="0"/>
            </a:br>
            <a:r>
              <a:rPr lang="en-US" sz="7500" dirty="0" smtClean="0"/>
              <a:t>early and</a:t>
            </a:r>
            <a:br>
              <a:rPr lang="en-US" sz="7500" dirty="0" smtClean="0"/>
            </a:br>
            <a:r>
              <a:rPr lang="en-US" sz="7500" dirty="0" smtClean="0"/>
              <a:t>often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7925</TotalTime>
  <Pages>0</Pages>
  <Words>1526</Words>
  <Characters>0</Characters>
  <Application>Microsoft Macintosh PowerPoint</Application>
  <PresentationFormat>Custom</PresentationFormat>
  <Lines>0</Lines>
  <Paragraphs>288</Paragraphs>
  <Slides>33</Slides>
  <Notes>33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GA_Instructor_Template_Deck</vt:lpstr>
      <vt:lpstr>Agenda</vt:lpstr>
      <vt:lpstr> DATA SCIENCE Class 1: Introduction and Tools</vt:lpstr>
      <vt:lpstr>WELCOME!</vt:lpstr>
      <vt:lpstr>Instructors: Aaron Schumacher, Kevin Markham, Sinan Ozdemir  gadsdc2.hackpad.com  Course Times: 6:30pm-9:30pm, Mondays and Wednesdays (1776)  Homework / Projects</vt:lpstr>
      <vt:lpstr> 0. Meta-intro I. What is data science? II. The Data mining workflow  Lab: III. Working at the unix command line</vt:lpstr>
      <vt:lpstr>0. Meta-intro</vt:lpstr>
      <vt:lpstr>Learning is for everyone</vt:lpstr>
      <vt:lpstr>Learning is a consequence of thinking</vt:lpstr>
      <vt:lpstr>We are all students  We are all teachers</vt:lpstr>
      <vt:lpstr>Communicate early and often</vt:lpstr>
      <vt:lpstr>I. What is data science?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The data science workflow</vt:lpstr>
      <vt:lpstr>PowerPoint Presentation</vt:lpstr>
      <vt:lpstr>PowerPoint Presentation</vt:lpstr>
      <vt:lpstr>PowerPoint Presentation</vt:lpstr>
      <vt:lpstr>IiI. working at the unix command line</vt:lpstr>
      <vt:lpstr>PowerPoint Presentation</vt:lpstr>
      <vt:lpstr>git</vt:lpstr>
      <vt:lpstr>Line-oriented pipelines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540</cp:revision>
  <dcterms:modified xsi:type="dcterms:W3CDTF">2014-07-21T20:34:22Z</dcterms:modified>
</cp:coreProperties>
</file>